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0" r:id="rId3"/>
    <p:sldId id="271" r:id="rId4"/>
    <p:sldId id="601" r:id="rId5"/>
    <p:sldId id="604" r:id="rId6"/>
    <p:sldId id="596" r:id="rId7"/>
    <p:sldId id="603" r:id="rId8"/>
    <p:sldId id="272" r:id="rId9"/>
    <p:sldId id="5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98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490F3-9322-4322-A2AA-53445FED7D9E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AA333-4A79-481B-AD61-0D08D21C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AA333-4A79-481B-AD61-0D08D21C68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2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involvement (long standing promise/vision)</a:t>
            </a:r>
          </a:p>
          <a:p>
            <a:r>
              <a:rPr lang="en-US" dirty="0"/>
              <a:t>Build access to living wage jobs </a:t>
            </a:r>
          </a:p>
          <a:p>
            <a:r>
              <a:rPr lang="en-US" dirty="0"/>
              <a:t>Help build manufacturing workforce in Elkhart County </a:t>
            </a:r>
          </a:p>
          <a:p>
            <a:r>
              <a:rPr lang="en-US" dirty="0"/>
              <a:t>Provide alternative career paths for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AA333-4A79-481B-AD61-0D08D21C68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**Will we pay these students initially (when they start working in Hand Assembly** ??? </a:t>
            </a:r>
          </a:p>
          <a:p>
            <a:r>
              <a:rPr lang="en-US" dirty="0"/>
              <a:t>Part time pay potential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AA333-4A79-481B-AD61-0D08D21C68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264D1-6682-47C0-B4DE-31F2D55FE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33E3A-7C9A-43EC-87ED-F9990E23D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6162E-7995-4824-945C-894224A6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54600-FE20-4A4D-807A-488399E0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6AC50-0A1B-430A-A2AA-0097877E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7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9589-F99A-475A-A583-56D77CAA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CB75A-81A7-4B7A-8506-10A69B20B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50AD6-02FA-4EF7-B4FC-98C4887F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E3141-67F1-45A4-9917-D5B1C19B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1C16D-B77A-4C5C-89D3-1110431C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5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300EF9-EDF9-40CC-A66E-26E804CB1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7B3D5-9BD2-44DE-B385-1CFC3FD61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886B2-A4AE-4106-8172-A8B7E906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5F72B-21FB-4253-A394-A8DC4DB1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CC284-1B31-4DCC-93CE-8E2BFF2E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3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9390E-7494-4431-9791-C86585AD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C1DCD-6048-4EAB-960F-4AC86F407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E4D5-B7CC-46AF-864E-71554E9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8BFB-42B9-47FD-861C-990A271C2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93B3F-E5D0-4E7F-9F35-23464EE1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9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8DB8C-543B-4DB2-AD31-866F7881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0BDF2-DA87-47AE-ACBA-C0B8B3E5A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FE78-6874-41B9-90C7-A4CF4023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DABF-FFA8-4140-973E-08E00CE6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1BF97-E00C-42B3-8AB4-50D995CE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F8AE-35D8-428E-91E5-0D78907C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B4B5-3F3B-4DD7-B593-8E71E66F4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863C3-2DA4-4694-8308-784BA0879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560B2-3546-4D5C-92F5-BCD5B8DB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C0CB7-14E8-413B-A375-6959E662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9E28E-56E7-406B-9140-B7520398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1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DC6A-CE2A-46E8-A67F-DC7961A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D0950-C2B7-4E4C-B394-9AEE3517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975A7-4E8B-499C-A705-256D30B38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361C-5338-4B09-AFB8-298A8999C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E6AA1-93A8-4879-A19A-DA4EE95E5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E5FBD6-F2F4-490D-8971-4FD954750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019E5-491C-4E44-A386-2B139E22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4844F-1CE8-45A7-A073-96F3468F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2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F9B6E-AC92-466D-BC3F-75B3A2779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D81AB-6739-4719-AD6A-30B6D72F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D9862-B08B-41EE-83A3-51375F54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8D87B-D5DC-491D-9F9F-E5213DEB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1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DEF94-513C-4A6E-9BC8-B900993A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5066D-EC91-4831-BDEF-D13E4E2C3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0F8C8-5FE8-44E8-A94B-3635E855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4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259F-2734-4C70-AFE5-114D11A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773D3-1CC3-441F-86DD-FB76A9A66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FE136-F4A2-4EB2-8468-CC5AC8496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C3C77-36E2-4EE3-A1C0-CC1F20488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AD48F-BB38-45FF-913A-29F38C90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8DD6-A0DC-4D16-BE7E-E64FBF47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31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BE38-AF8D-45DA-9260-170AC6E1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D869AC-00D1-47A2-9BF9-04F09CD77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AFC3D-7A1A-4B5E-84F5-7A2680373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410F1-A5AB-4EB2-863D-106A5E94B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82EA6-E894-4D55-B2CB-9215F86A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79116-DC91-4699-8F01-AB01EE45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0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3B517-D2D4-4E6F-946E-EAA81F3A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CEA22-8BBC-4829-A962-65F6C582E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5C1D1-5BC4-4830-A63D-6EA3534B2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E0950-6AAD-4071-8195-0D0193AE9EB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A5560-10B6-47C8-B227-3B9D905B7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B90A2-9FA7-4E13-90D9-60CF33F97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7F288-E40D-47EA-9558-FB500B3DC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2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hyperlink" Target="https://bold.info.yorku.ca/encourage-academic-integrity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www.inc.com/magazine/201402/ryan-underwood/creativity-boosters-neuroscience.html" TargetMode="External"/><Relationship Id="rId5" Type="http://schemas.openxmlformats.org/officeDocument/2006/relationships/hyperlink" Target="http://www.hcinternational.biz/leadership/leading-through-serving-others/" TargetMode="External"/><Relationship Id="rId10" Type="http://schemas.openxmlformats.org/officeDocument/2006/relationships/image" Target="../media/image14.jpg"/><Relationship Id="rId4" Type="http://schemas.openxmlformats.org/officeDocument/2006/relationships/image" Target="../media/image11.jpg"/><Relationship Id="rId9" Type="http://schemas.openxmlformats.org/officeDocument/2006/relationships/hyperlink" Target="https://topworkplaces.com/publication/columbusceo/welch-packagin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hand-hands-handshake-contract-1311786/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80FF3-1276-4F20-936D-C342C5B33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E3B9D-4456-4473-A6A6-3E13C6F5C2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81342-E48F-4935-87F2-BB5D386B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7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1F857D7-604E-4F63-AD95-177571CD9EDD}"/>
              </a:ext>
            </a:extLst>
          </p:cNvPr>
          <p:cNvSpPr/>
          <p:nvPr/>
        </p:nvSpPr>
        <p:spPr>
          <a:xfrm rot="21137464">
            <a:off x="128114" y="3974067"/>
            <a:ext cx="4619460" cy="26268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47A37-C324-4DB4-9777-55C2076E9E9F}"/>
              </a:ext>
            </a:extLst>
          </p:cNvPr>
          <p:cNvSpPr txBox="1"/>
          <p:nvPr/>
        </p:nvSpPr>
        <p:spPr>
          <a:xfrm rot="21053867">
            <a:off x="461814" y="4120055"/>
            <a:ext cx="3720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Welch Packaging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Apprenticeship Program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Powered by: The Crossing </a:t>
            </a:r>
          </a:p>
        </p:txBody>
      </p:sp>
      <p:pic>
        <p:nvPicPr>
          <p:cNvPr id="1026" name="Picture 2" descr="About Us | The Crossing">
            <a:extLst>
              <a:ext uri="{FF2B5EF4-FFF2-40B4-BE49-F238E27FC236}">
                <a16:creationId xmlns:a16="http://schemas.microsoft.com/office/drawing/2014/main" id="{E454BFA5-C2E3-4ECC-BF62-9ECE9DCDD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504">
            <a:off x="1904948" y="5408333"/>
            <a:ext cx="1190081" cy="119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30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" y="0"/>
            <a:ext cx="1218897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39995-A60F-42CD-AE0D-BCBE95CBE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49455"/>
          <a:stretch/>
        </p:blipFill>
        <p:spPr>
          <a:xfrm>
            <a:off x="0" y="0"/>
            <a:ext cx="12188977" cy="2961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3E4EE-36F0-465E-83AF-EEEBE2976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119" y="3227665"/>
            <a:ext cx="7113865" cy="2702256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Book Antiqua" panose="02040602050305030304" pitchFamily="18" charset="0"/>
              </a:rPr>
              <a:t>Who is Welch Packaging?</a:t>
            </a:r>
          </a:p>
        </p:txBody>
      </p:sp>
    </p:spTree>
    <p:extLst>
      <p:ext uri="{BB962C8B-B14F-4D97-AF65-F5344CB8AC3E}">
        <p14:creationId xmlns:p14="http://schemas.microsoft.com/office/powerpoint/2010/main" val="3004141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F8A31-4DE5-4196-B19E-D29AF01CA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1" b="1"/>
          <a:stretch/>
        </p:blipFill>
        <p:spPr>
          <a:xfrm>
            <a:off x="0" y="13050"/>
            <a:ext cx="12192000" cy="6214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B4306F-6058-4B69-90EA-C4EED4FD6DEB}"/>
              </a:ext>
            </a:extLst>
          </p:cNvPr>
          <p:cNvSpPr txBox="1"/>
          <p:nvPr/>
        </p:nvSpPr>
        <p:spPr>
          <a:xfrm>
            <a:off x="521298" y="3000249"/>
            <a:ext cx="696185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Family-owned corrugated manufacturing business headquartered in Elkhart, IN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Consistent growth since 1985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$500 million/year in annual revenue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Dedicated to developing our people through Welch University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16 locations across the Midwest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Family of corrugated packaging businesses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9F6B0-966D-452D-A07D-1EE900A5D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895" y="2540427"/>
            <a:ext cx="4000937" cy="41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33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F8A31-4DE5-4196-B19E-D29AF01CA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1" b="1"/>
          <a:stretch/>
        </p:blipFill>
        <p:spPr>
          <a:xfrm>
            <a:off x="0" y="0"/>
            <a:ext cx="12191999" cy="6214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B4306F-6058-4B69-90EA-C4EED4FD6DEB}"/>
              </a:ext>
            </a:extLst>
          </p:cNvPr>
          <p:cNvSpPr txBox="1"/>
          <p:nvPr/>
        </p:nvSpPr>
        <p:spPr>
          <a:xfrm>
            <a:off x="1529873" y="2548349"/>
            <a:ext cx="158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B5DF9-1050-486F-8D78-F9E3E403F157}"/>
              </a:ext>
            </a:extLst>
          </p:cNvPr>
          <p:cNvSpPr txBox="1"/>
          <p:nvPr/>
        </p:nvSpPr>
        <p:spPr>
          <a:xfrm>
            <a:off x="609454" y="3427038"/>
            <a:ext cx="5013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Make a Difference in…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Our Customers’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Our Associates’ Lives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Our Communities</a:t>
            </a:r>
          </a:p>
        </p:txBody>
      </p:sp>
      <p:pic>
        <p:nvPicPr>
          <p:cNvPr id="6" name="Picture 5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7561A9B8-7BDF-4DC4-9064-13E1B457E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30" y="2548349"/>
            <a:ext cx="3177937" cy="2120994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2069E93-3E24-42A1-A138-F98E17C50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7" y="3475704"/>
            <a:ext cx="3033177" cy="2024151"/>
          </a:xfrm>
          <a:prstGeom prst="rect">
            <a:avLst/>
          </a:prstGeom>
        </p:spPr>
      </p:pic>
      <p:pic>
        <p:nvPicPr>
          <p:cNvPr id="11" name="Picture 10" descr="A picture containing sky, outdoor, tree&#10;&#10;Description automatically generated">
            <a:extLst>
              <a:ext uri="{FF2B5EF4-FFF2-40B4-BE49-F238E27FC236}">
                <a16:creationId xmlns:a16="http://schemas.microsoft.com/office/drawing/2014/main" id="{0BBC2301-A226-4FE6-8A8D-A3BB06162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936" y="4517228"/>
            <a:ext cx="2995692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 descr="Family with two children with solid fill">
            <a:extLst>
              <a:ext uri="{FF2B5EF4-FFF2-40B4-BE49-F238E27FC236}">
                <a16:creationId xmlns:a16="http://schemas.microsoft.com/office/drawing/2014/main" id="{0D4AB8F3-F17A-4066-B709-F53E62105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995" y="19840"/>
            <a:ext cx="1936315" cy="193631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308B8A4-4C2F-4C49-911D-891962D08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42890" y="668434"/>
            <a:ext cx="2024237" cy="1999611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23A8F9B7-F2E3-4B63-A29D-012CAD5CE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23441" y="2633718"/>
            <a:ext cx="2659651" cy="1773101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0B2B16-DB8A-4C26-BA81-9A696A229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8940" y="471371"/>
            <a:ext cx="5791335" cy="2754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3222FA-684F-4131-ABB6-AA6F1AF5B344}"/>
              </a:ext>
            </a:extLst>
          </p:cNvPr>
          <p:cNvSpPr txBox="1"/>
          <p:nvPr/>
        </p:nvSpPr>
        <p:spPr>
          <a:xfrm>
            <a:off x="1491069" y="4139021"/>
            <a:ext cx="326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Times New Roman" panose="02020603050405020304" pitchFamily="18" charset="0"/>
              </a:rPr>
              <a:t>Core Values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C3BD3-ECEB-4D2E-A867-905EA5067292}"/>
              </a:ext>
            </a:extLst>
          </p:cNvPr>
          <p:cNvSpPr txBox="1"/>
          <p:nvPr/>
        </p:nvSpPr>
        <p:spPr>
          <a:xfrm>
            <a:off x="7143324" y="1771489"/>
            <a:ext cx="158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Family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07C623-9138-4901-BA04-FD366197D591}"/>
              </a:ext>
            </a:extLst>
          </p:cNvPr>
          <p:cNvSpPr txBox="1"/>
          <p:nvPr/>
        </p:nvSpPr>
        <p:spPr>
          <a:xfrm>
            <a:off x="8646739" y="6287740"/>
            <a:ext cx="360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Entrepreneurial Spirit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7C2A31-5305-42AC-805A-E6517E1A887B}"/>
              </a:ext>
            </a:extLst>
          </p:cNvPr>
          <p:cNvSpPr txBox="1"/>
          <p:nvPr/>
        </p:nvSpPr>
        <p:spPr>
          <a:xfrm>
            <a:off x="9962488" y="2773371"/>
            <a:ext cx="158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Service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601781-5EA6-4431-A3E3-BA0E69BEBE1B}"/>
              </a:ext>
            </a:extLst>
          </p:cNvPr>
          <p:cNvSpPr txBox="1"/>
          <p:nvPr/>
        </p:nvSpPr>
        <p:spPr>
          <a:xfrm>
            <a:off x="7186785" y="4446798"/>
            <a:ext cx="158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Integrity</a:t>
            </a:r>
          </a:p>
        </p:txBody>
      </p:sp>
      <p:pic>
        <p:nvPicPr>
          <p:cNvPr id="23" name="Picture 22" descr="A picture containing text, spectacles&#10;&#10;Description automatically generated">
            <a:extLst>
              <a:ext uri="{FF2B5EF4-FFF2-40B4-BE49-F238E27FC236}">
                <a16:creationId xmlns:a16="http://schemas.microsoft.com/office/drawing/2014/main" id="{8A59B406-52DD-416B-8490-8711CD0C7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002682" y="4659349"/>
            <a:ext cx="2894917" cy="16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37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" y="0"/>
            <a:ext cx="1218897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39995-A60F-42CD-AE0D-BCBE95CBE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49455"/>
          <a:stretch/>
        </p:blipFill>
        <p:spPr>
          <a:xfrm>
            <a:off x="0" y="0"/>
            <a:ext cx="12188977" cy="2961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3E4EE-36F0-465E-83AF-EEEBE2976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3674" y="3670874"/>
            <a:ext cx="9471171" cy="2702256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Book Antiqua" panose="02040602050305030304" pitchFamily="18" charset="0"/>
              </a:rPr>
              <a:t>Welch Packaging Apprenticeship Program</a:t>
            </a:r>
          </a:p>
        </p:txBody>
      </p:sp>
    </p:spTree>
    <p:extLst>
      <p:ext uri="{BB962C8B-B14F-4D97-AF65-F5344CB8AC3E}">
        <p14:creationId xmlns:p14="http://schemas.microsoft.com/office/powerpoint/2010/main" val="4103506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D2960C-7A56-49E8-9DC2-3A95AE0D4CFC}"/>
              </a:ext>
            </a:extLst>
          </p:cNvPr>
          <p:cNvSpPr txBox="1"/>
          <p:nvPr/>
        </p:nvSpPr>
        <p:spPr>
          <a:xfrm>
            <a:off x="965199" y="743123"/>
            <a:ext cx="4787331" cy="1574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ea typeface="+mj-ea"/>
                <a:cs typeface="+mj-cs"/>
              </a:rPr>
              <a:t>Partnership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9456821-26B9-4181-B181-305FB820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9641" y="2134209"/>
            <a:ext cx="4840399" cy="429045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0035D6FE-7FA2-4D67-8767-6F7E98AB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0608" y="421767"/>
            <a:ext cx="2847251" cy="252375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2" descr="About Us | The Crossing">
            <a:extLst>
              <a:ext uri="{FF2B5EF4-FFF2-40B4-BE49-F238E27FC236}">
                <a16:creationId xmlns:a16="http://schemas.microsoft.com/office/drawing/2014/main" id="{DA3EB138-87E7-485B-99AD-5A6E4B3C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8862" y="888274"/>
            <a:ext cx="1590742" cy="15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0381C401-8AFE-4396-B195-C21EA1C7F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854" y="4490695"/>
            <a:ext cx="2071275" cy="1835943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024E1-DD23-4D26-AA59-2BD426CFC0E5}"/>
              </a:ext>
            </a:extLst>
          </p:cNvPr>
          <p:cNvSpPr txBox="1"/>
          <p:nvPr/>
        </p:nvSpPr>
        <p:spPr>
          <a:xfrm>
            <a:off x="965199" y="2419075"/>
            <a:ext cx="4317154" cy="3592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Aligns with our vision for community involvement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Welch is committed to creating a path for students to access  living wage careers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This is an opportunity to build and strengthen the manufacturing workforce in Elkhart County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Provides opportunity for students who do not wish to attend a 4-year college to start a career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2" descr="Welch Packaging Group - Home | Facebook">
            <a:extLst>
              <a:ext uri="{FF2B5EF4-FFF2-40B4-BE49-F238E27FC236}">
                <a16:creationId xmlns:a16="http://schemas.microsoft.com/office/drawing/2014/main" id="{15A26A95-2969-4E57-960F-00672148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163" y="4805338"/>
            <a:ext cx="1206656" cy="12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05FE0DE-2921-4877-93EF-EB5885E45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48130" y="3283903"/>
            <a:ext cx="2963421" cy="2244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2957F-2FB0-4EBF-8094-056AC22314B0}"/>
              </a:ext>
            </a:extLst>
          </p:cNvPr>
          <p:cNvSpPr txBox="1"/>
          <p:nvPr/>
        </p:nvSpPr>
        <p:spPr>
          <a:xfrm>
            <a:off x="236738" y="3183553"/>
            <a:ext cx="1171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9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F8A31-4DE5-4196-B19E-D29AF01CA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1" b="1"/>
          <a:stretch/>
        </p:blipFill>
        <p:spPr>
          <a:xfrm>
            <a:off x="66589" y="10329"/>
            <a:ext cx="12058820" cy="6371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D2E9C-FBAD-4B20-A47B-67B9E42A4A15}"/>
              </a:ext>
            </a:extLst>
          </p:cNvPr>
          <p:cNvSpPr txBox="1"/>
          <p:nvPr/>
        </p:nvSpPr>
        <p:spPr>
          <a:xfrm>
            <a:off x="5637402" y="297389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1B7D3-B404-4D26-96AF-A6FC4BC9801F}"/>
              </a:ext>
            </a:extLst>
          </p:cNvPr>
          <p:cNvSpPr txBox="1"/>
          <p:nvPr/>
        </p:nvSpPr>
        <p:spPr>
          <a:xfrm>
            <a:off x="5180202" y="388829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6B6B7-0290-4303-B266-9DE7C6BE729E}"/>
              </a:ext>
            </a:extLst>
          </p:cNvPr>
          <p:cNvSpPr txBox="1"/>
          <p:nvPr/>
        </p:nvSpPr>
        <p:spPr>
          <a:xfrm>
            <a:off x="66589" y="3276708"/>
            <a:ext cx="1192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Introducing students to career opportunities within Welch Packaging &amp; corrugated industry.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goal is to retain students following graduation for full time roles at Welch Packaging</a:t>
            </a:r>
          </a:p>
        </p:txBody>
      </p:sp>
      <p:pic>
        <p:nvPicPr>
          <p:cNvPr id="9" name="Picture 8" descr="A group of men shaking hands&#10;&#10;Description automatically generated with medium confidence">
            <a:extLst>
              <a:ext uri="{FF2B5EF4-FFF2-40B4-BE49-F238E27FC236}">
                <a16:creationId xmlns:a16="http://schemas.microsoft.com/office/drawing/2014/main" id="{4397816B-DF4D-4534-BF5D-3689E7479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51"/>
            <a:ext cx="3665478" cy="2446161"/>
          </a:xfrm>
          <a:prstGeom prst="rect">
            <a:avLst/>
          </a:prstGeom>
        </p:spPr>
      </p:pic>
      <p:pic>
        <p:nvPicPr>
          <p:cNvPr id="11" name="Picture 10" descr="A picture containing person, standing, person, sport&#10;&#10;Description automatically generated">
            <a:extLst>
              <a:ext uri="{FF2B5EF4-FFF2-40B4-BE49-F238E27FC236}">
                <a16:creationId xmlns:a16="http://schemas.microsoft.com/office/drawing/2014/main" id="{799CDF2A-9898-4A18-9C9C-4FF33DA0C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21" y="4401870"/>
            <a:ext cx="3665479" cy="2446544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68CA764-1A42-40B7-ADF9-C02DBFF0B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01" y="4229892"/>
            <a:ext cx="3496229" cy="26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47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116F-DA7D-4906-BAD4-86D1F4C2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Program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A97BE-8E17-433F-BBC4-F2ABA2A8A669}"/>
              </a:ext>
            </a:extLst>
          </p:cNvPr>
          <p:cNvSpPr txBox="1"/>
          <p:nvPr/>
        </p:nvSpPr>
        <p:spPr>
          <a:xfrm>
            <a:off x="562061" y="1794732"/>
            <a:ext cx="2483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cs typeface="Times New Roman" panose="02020603050405020304" pitchFamily="18" charset="0"/>
              </a:rPr>
              <a:t>Level 1: ‘Classroom’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Mission/Vision/Values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Safety Training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Box Basics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D91CEA-039C-4B25-8A73-3B72AB642391}"/>
              </a:ext>
            </a:extLst>
          </p:cNvPr>
          <p:cNvCxnSpPr/>
          <p:nvPr/>
        </p:nvCxnSpPr>
        <p:spPr>
          <a:xfrm>
            <a:off x="3322040" y="2333341"/>
            <a:ext cx="100667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0DC71F-2EA2-4B1D-8ED8-24C2876E2072}"/>
              </a:ext>
            </a:extLst>
          </p:cNvPr>
          <p:cNvSpPr/>
          <p:nvPr/>
        </p:nvSpPr>
        <p:spPr>
          <a:xfrm>
            <a:off x="4488110" y="1690688"/>
            <a:ext cx="2718033" cy="13904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F4D1B-555A-4879-8451-CFF47743D5B6}"/>
              </a:ext>
            </a:extLst>
          </p:cNvPr>
          <p:cNvSpPr txBox="1"/>
          <p:nvPr/>
        </p:nvSpPr>
        <p:spPr>
          <a:xfrm>
            <a:off x="4551377" y="1710584"/>
            <a:ext cx="2657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cs typeface="Times New Roman" panose="02020603050405020304" pitchFamily="18" charset="0"/>
              </a:rPr>
              <a:t>Level 2: ‘Hand Assembly’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Work in H.A. Plant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Hands-on experience 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Work 3 hour/day shifts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Part Time Paid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538792-2988-4FEF-9BB3-407F14B731A0}"/>
              </a:ext>
            </a:extLst>
          </p:cNvPr>
          <p:cNvCxnSpPr/>
          <p:nvPr/>
        </p:nvCxnSpPr>
        <p:spPr>
          <a:xfrm>
            <a:off x="7375321" y="2313024"/>
            <a:ext cx="100667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07CDA-6CBE-40D1-9B26-C20EFFBE6B8A}"/>
              </a:ext>
            </a:extLst>
          </p:cNvPr>
          <p:cNvSpPr/>
          <p:nvPr/>
        </p:nvSpPr>
        <p:spPr>
          <a:xfrm>
            <a:off x="8715462" y="1617786"/>
            <a:ext cx="2718033" cy="13904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B6A0-C419-436A-9DBB-068C79B75C08}"/>
              </a:ext>
            </a:extLst>
          </p:cNvPr>
          <p:cNvSpPr txBox="1"/>
          <p:nvPr/>
        </p:nvSpPr>
        <p:spPr>
          <a:xfrm>
            <a:off x="8715462" y="1638104"/>
            <a:ext cx="2774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cs typeface="Times New Roman" panose="02020603050405020304" pitchFamily="18" charset="0"/>
              </a:rPr>
              <a:t>Level 3: ‘Multiple Plants’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Work in Brown Box Plant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Machine Experience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Work longer than 3hrs/day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Pay Increase possible (merit)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6F1410-4256-4A78-93C5-743F47765A37}"/>
              </a:ext>
            </a:extLst>
          </p:cNvPr>
          <p:cNvSpPr/>
          <p:nvPr/>
        </p:nvSpPr>
        <p:spPr>
          <a:xfrm>
            <a:off x="444616" y="3132623"/>
            <a:ext cx="2718033" cy="34414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F64B01-EBDC-4F11-9764-9F6C236DFF2B}"/>
              </a:ext>
            </a:extLst>
          </p:cNvPr>
          <p:cNvSpPr txBox="1"/>
          <p:nvPr/>
        </p:nvSpPr>
        <p:spPr>
          <a:xfrm>
            <a:off x="562061" y="3339704"/>
            <a:ext cx="2483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cs typeface="Times New Roman" panose="02020603050405020304" pitchFamily="18" charset="0"/>
              </a:rPr>
              <a:t>Level Up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Complete New Hire Onboarding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Have M/V/V lecture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Complete safety training with local safety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Complete Box Basics Course through Welch University</a:t>
            </a:r>
          </a:p>
          <a:p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E94566-B0CD-4788-9377-4985368BFF0F}"/>
              </a:ext>
            </a:extLst>
          </p:cNvPr>
          <p:cNvSpPr/>
          <p:nvPr/>
        </p:nvSpPr>
        <p:spPr>
          <a:xfrm>
            <a:off x="4538443" y="3191498"/>
            <a:ext cx="2718033" cy="34414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9C68F-5CCF-414D-941A-0B5E57526BB8}"/>
              </a:ext>
            </a:extLst>
          </p:cNvPr>
          <p:cNvSpPr txBox="1"/>
          <p:nvPr/>
        </p:nvSpPr>
        <p:spPr>
          <a:xfrm>
            <a:off x="4662181" y="3232733"/>
            <a:ext cx="2483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cs typeface="Times New Roman" panose="02020603050405020304" pitchFamily="18" charset="0"/>
              </a:rPr>
              <a:t>Level Up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Meet build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Work well with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Stay on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Understand importance of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Understand Load Tags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Master Safety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Ability to use H.A. equipment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2F2C9F-9B9C-442F-B137-5319D1A51207}"/>
              </a:ext>
            </a:extLst>
          </p:cNvPr>
          <p:cNvSpPr/>
          <p:nvPr/>
        </p:nvSpPr>
        <p:spPr>
          <a:xfrm>
            <a:off x="8756008" y="3112305"/>
            <a:ext cx="2718033" cy="34414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4411DE-0335-4EC4-B904-791A8653B068}"/>
              </a:ext>
            </a:extLst>
          </p:cNvPr>
          <p:cNvSpPr txBox="1"/>
          <p:nvPr/>
        </p:nvSpPr>
        <p:spPr>
          <a:xfrm>
            <a:off x="8870658" y="3199666"/>
            <a:ext cx="24831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cs typeface="Times New Roman" panose="02020603050405020304" pitchFamily="18" charset="0"/>
              </a:rPr>
              <a:t>Level Up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Steel Toed Shoes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Add more hours to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Times New Roman" panose="02020603050405020304" pitchFamily="18" charset="0"/>
            </a:endParaRPr>
          </a:p>
        </p:txBody>
      </p:sp>
      <p:pic>
        <p:nvPicPr>
          <p:cNvPr id="20" name="Picture 2" descr="About Us | The Crossing">
            <a:extLst>
              <a:ext uri="{FF2B5EF4-FFF2-40B4-BE49-F238E27FC236}">
                <a16:creationId xmlns:a16="http://schemas.microsoft.com/office/drawing/2014/main" id="{C2952D33-DA43-45EA-B5DA-2A6F185C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413" y="345229"/>
            <a:ext cx="1190081" cy="119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elch Packaging Group - Home | Facebook">
            <a:extLst>
              <a:ext uri="{FF2B5EF4-FFF2-40B4-BE49-F238E27FC236}">
                <a16:creationId xmlns:a16="http://schemas.microsoft.com/office/drawing/2014/main" id="{D3919FF2-3C3D-4EB3-9192-32216AF4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61" y="353261"/>
            <a:ext cx="1330479" cy="13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543447-E55F-40D7-A888-B55AFF004D52}"/>
              </a:ext>
            </a:extLst>
          </p:cNvPr>
          <p:cNvSpPr/>
          <p:nvPr/>
        </p:nvSpPr>
        <p:spPr>
          <a:xfrm>
            <a:off x="444616" y="1638104"/>
            <a:ext cx="2718033" cy="13904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12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805</TotalTime>
  <Words>356</Words>
  <Application>Microsoft Office PowerPoint</Application>
  <PresentationFormat>Widescreen</PresentationFormat>
  <Paragraphs>71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Calibri</vt:lpstr>
      <vt:lpstr>Calibri Light</vt:lpstr>
      <vt:lpstr>Georgia</vt:lpstr>
      <vt:lpstr>Office Theme</vt:lpstr>
      <vt:lpstr>PowerPoint Presentation</vt:lpstr>
      <vt:lpstr>Who is Welch Packaging?</vt:lpstr>
      <vt:lpstr>PowerPoint Presentation</vt:lpstr>
      <vt:lpstr>PowerPoint Presentation</vt:lpstr>
      <vt:lpstr>PowerPoint Presentation</vt:lpstr>
      <vt:lpstr>Welch Packaging Apprenticeship Program</vt:lpstr>
      <vt:lpstr>PowerPoint Presentation</vt:lpstr>
      <vt:lpstr>PowerPoint Presentation</vt:lpstr>
      <vt:lpstr>Program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Leathers, Macie E</dc:creator>
  <cp:lastModifiedBy>Tracey Mort</cp:lastModifiedBy>
  <cp:revision>38</cp:revision>
  <dcterms:created xsi:type="dcterms:W3CDTF">2022-03-18T12:55:30Z</dcterms:created>
  <dcterms:modified xsi:type="dcterms:W3CDTF">2022-04-27T16:17:09Z</dcterms:modified>
</cp:coreProperties>
</file>